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9" r:id="rId1"/>
  </p:sldMasterIdLst>
  <p:notesMasterIdLst>
    <p:notesMasterId r:id="rId14"/>
  </p:notesMasterIdLst>
  <p:handoutMasterIdLst>
    <p:handoutMasterId r:id="rId15"/>
  </p:handoutMasterIdLst>
  <p:sldIdLst>
    <p:sldId id="565" r:id="rId2"/>
    <p:sldId id="566" r:id="rId3"/>
    <p:sldId id="567" r:id="rId4"/>
    <p:sldId id="568" r:id="rId5"/>
    <p:sldId id="569" r:id="rId6"/>
    <p:sldId id="571" r:id="rId7"/>
    <p:sldId id="572" r:id="rId8"/>
    <p:sldId id="573" r:id="rId9"/>
    <p:sldId id="574" r:id="rId10"/>
    <p:sldId id="575" r:id="rId11"/>
    <p:sldId id="576" r:id="rId12"/>
    <p:sldId id="577" r:id="rId1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66" autoAdjust="0"/>
    <p:restoredTop sz="92585"/>
  </p:normalViewPr>
  <p:slideViewPr>
    <p:cSldViewPr>
      <p:cViewPr varScale="1">
        <p:scale>
          <a:sx n="118" d="100"/>
          <a:sy n="118" d="100"/>
        </p:scale>
        <p:origin x="2312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5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61484CB7-5627-FB46-AC8A-9DECF3E537F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4A845753-943A-E340-92C2-11EB898441C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A4238010-C419-3F43-A8EE-1881465978B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AE54755E-3FD6-A14F-8341-24FD0E368B3C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fld id="{26202B00-625F-6A4D-BC2D-867E413C619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1673A270-4EE5-A941-B16E-FE3F636733A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FD28D2F5-E1BB-B646-82F2-57797B70FCB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884" name="Rectangle 4">
            <a:extLst>
              <a:ext uri="{FF2B5EF4-FFF2-40B4-BE49-F238E27FC236}">
                <a16:creationId xmlns:a16="http://schemas.microsoft.com/office/drawing/2014/main" id="{5C0D786D-41D2-E444-AA12-FEA9D072B74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DBDBDF8B-CA4B-ED42-B81E-DCB4CDC0693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93C464C6-35C5-6D4F-A5DD-238A7C22DD9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A01E660C-47DA-1849-A823-2806B3033C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fld id="{C82FDA1F-E0EC-4B43-8947-0DD07C659CC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 CERT Coordination Center (CERT/CC) is the coordination center of the computer emergency response team (CERT) for the Software Engineering Institute (SEI), a non-profit United States federally funded research and development center. 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FDA1F-E0EC-4B43-8947-0DD07C659CC3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111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895A9EB3-5A4E-8A4B-9B0E-F64B0319E0E4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51D23B1D-ACB3-D342-87C4-BAFA1115654C}"/>
                </a:ext>
              </a:extLst>
            </p:cNvPr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6" name="Rectangle 4">
              <a:extLst>
                <a:ext uri="{FF2B5EF4-FFF2-40B4-BE49-F238E27FC236}">
                  <a16:creationId xmlns:a16="http://schemas.microsoft.com/office/drawing/2014/main" id="{A1523F29-AC60-3049-8D62-10C87E7E5BE4}"/>
                </a:ext>
              </a:extLst>
            </p:cNvPr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grpSp>
          <p:nvGrpSpPr>
            <p:cNvPr id="7" name="Group 5">
              <a:extLst>
                <a:ext uri="{FF2B5EF4-FFF2-40B4-BE49-F238E27FC236}">
                  <a16:creationId xmlns:a16="http://schemas.microsoft.com/office/drawing/2014/main" id="{EB0D9836-3DA1-AE4E-A4A2-9FCC37F787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6">
                <a:extLst>
                  <a:ext uri="{FF2B5EF4-FFF2-40B4-BE49-F238E27FC236}">
                    <a16:creationId xmlns:a16="http://schemas.microsoft.com/office/drawing/2014/main" id="{0BD7E3F6-ADD3-2B47-8564-DB96B2E5276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" name="Rectangle 7">
                <a:extLst>
                  <a:ext uri="{FF2B5EF4-FFF2-40B4-BE49-F238E27FC236}">
                    <a16:creationId xmlns:a16="http://schemas.microsoft.com/office/drawing/2014/main" id="{52DD61CF-D996-5840-8A52-1A4EABCB1DD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0" name="Rectangle 8">
                <a:extLst>
                  <a:ext uri="{FF2B5EF4-FFF2-40B4-BE49-F238E27FC236}">
                    <a16:creationId xmlns:a16="http://schemas.microsoft.com/office/drawing/2014/main" id="{7A359DCC-727D-244C-91AF-6E209F66473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1" name="Rectangle 9">
                <a:extLst>
                  <a:ext uri="{FF2B5EF4-FFF2-40B4-BE49-F238E27FC236}">
                    <a16:creationId xmlns:a16="http://schemas.microsoft.com/office/drawing/2014/main" id="{F0766D59-D676-6649-B83B-5D495C5FD38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2" name="Rectangle 10">
                <a:extLst>
                  <a:ext uri="{FF2B5EF4-FFF2-40B4-BE49-F238E27FC236}">
                    <a16:creationId xmlns:a16="http://schemas.microsoft.com/office/drawing/2014/main" id="{17DE7337-46DF-C646-8405-8335E127AAA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3" name="Rectangle 11">
                <a:extLst>
                  <a:ext uri="{FF2B5EF4-FFF2-40B4-BE49-F238E27FC236}">
                    <a16:creationId xmlns:a16="http://schemas.microsoft.com/office/drawing/2014/main" id="{143C08D6-EC24-6343-922E-4B8095E2D7D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" name="Rectangle 12">
                <a:extLst>
                  <a:ext uri="{FF2B5EF4-FFF2-40B4-BE49-F238E27FC236}">
                    <a16:creationId xmlns:a16="http://schemas.microsoft.com/office/drawing/2014/main" id="{267D01E5-16F2-144B-8710-DE3031AC476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5" name="Rectangle 13">
                <a:extLst>
                  <a:ext uri="{FF2B5EF4-FFF2-40B4-BE49-F238E27FC236}">
                    <a16:creationId xmlns:a16="http://schemas.microsoft.com/office/drawing/2014/main" id="{7A24CB61-F600-2140-BB7B-C3ADD0FBC57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6" name="Rectangle 14">
                <a:extLst>
                  <a:ext uri="{FF2B5EF4-FFF2-40B4-BE49-F238E27FC236}">
                    <a16:creationId xmlns:a16="http://schemas.microsoft.com/office/drawing/2014/main" id="{A97F2998-A7A9-9343-93B9-450091C81A3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7" name="Rectangle 15">
                <a:extLst>
                  <a:ext uri="{FF2B5EF4-FFF2-40B4-BE49-F238E27FC236}">
                    <a16:creationId xmlns:a16="http://schemas.microsoft.com/office/drawing/2014/main" id="{C2E77069-C08B-724F-8EB8-2E4E034A991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</p:grpSp>
      </p:grpSp>
      <p:sp>
        <p:nvSpPr>
          <p:cNvPr id="61459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1460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8" name="Rectangle 16">
            <a:extLst>
              <a:ext uri="{FF2B5EF4-FFF2-40B4-BE49-F238E27FC236}">
                <a16:creationId xmlns:a16="http://schemas.microsoft.com/office/drawing/2014/main" id="{FB268399-29FC-8644-949C-AD07B99527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  <p:sp>
        <p:nvSpPr>
          <p:cNvPr id="19" name="Rectangle 17">
            <a:extLst>
              <a:ext uri="{FF2B5EF4-FFF2-40B4-BE49-F238E27FC236}">
                <a16:creationId xmlns:a16="http://schemas.microsoft.com/office/drawing/2014/main" id="{D116D6FC-009A-6346-9043-645AA02F459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/>
              <a:t>Security Overview</a:t>
            </a:r>
          </a:p>
        </p:txBody>
      </p:sp>
      <p:sp>
        <p:nvSpPr>
          <p:cNvPr id="20" name="Rectangle 18">
            <a:extLst>
              <a:ext uri="{FF2B5EF4-FFF2-40B4-BE49-F238E27FC236}">
                <a16:creationId xmlns:a16="http://schemas.microsoft.com/office/drawing/2014/main" id="{AAB144D3-68F7-9F49-AD63-7D25B13D08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CEE0A9-6497-5140-B87D-2396A44BB0B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758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CBC8309-B0D0-5D48-B015-FE5BE16FAF6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CSCE 824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305D7A86-718D-654F-9675-0177E2589BB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1E1800F-1F16-284D-A432-499F3D3B047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BA513267-BCE1-C640-9F2A-72A9620F899E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1947605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35865F4-F243-D64F-BDBD-53F1A190AB6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CSCE 824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5A8A281F-EC8B-F04B-AA3C-4E3535A1D49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A06BBEE-71BC-0845-A68D-7B254C273CB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CE0A951B-D98A-0E42-8BCD-7B876D18EA63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2379610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5DCB0C1-682D-354D-9B67-FDE6D9EFD36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Security Overview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F8F04E5-9B0B-DF4C-BD25-8484A668C8C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94525C-1EAE-864F-AD60-33FDDCC0F78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D484DAFC-CC7F-4A45-8604-C89E77FA9A90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2172385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CF48B8B-B5A1-3145-BE47-46A30B62393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CSCE 824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2C2EDDD-CDA9-4A46-84A8-61DD043BC45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D6150E8-A4D8-E24A-971D-26B4D5289F0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FEF58054-8EB3-6245-BAA2-C46C60F17B38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2103492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F8E303-7A93-6748-B4B1-B3C40C2C037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CSCE 824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803DBFB-38DE-D84B-AB8D-59B76B022FD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367E2A8-0554-1F4C-8C33-DE2C9B1892B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82769225-599B-F346-AA7A-0FD2759B9014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4192565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608BA1E-59EF-054C-B3D2-6E4C735AB1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CSCE 824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DA954CC1-D3A7-074D-9266-0CE246696CF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81C54D0-94DE-8846-9835-FA00CD09F1A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702A44AB-FACB-4D40-AD66-1B4D7FF7ED54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249137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9CA344-D0C6-FF4D-BEAA-9FA8FBBF898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CSCE 824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8E439F-128B-F744-A655-2A522E87029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6DE7478-3EE2-E542-A184-ACC427813C0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4BA62226-B138-BE45-9115-6F9074C4FA5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2125673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769020E0-5C5C-F848-A623-13BE1DCC189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CSCE 824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D9F7599D-0901-2E48-AE15-119FA077AE6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644E832-2F1C-6C49-AE96-02519D68167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13564159-C434-684E-A260-8E95B12CB62E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4034625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944F2C4-B0D7-AC4F-92AA-51A951F95DE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CSCE 824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D9B0B3D-EDF5-AE45-B572-C557151C55A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4A1DFA9-4501-B24A-94D5-E697EDC49FF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525AD3A8-2497-8D49-A93C-AFA513451E59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49665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504C783-85D9-C940-91D8-DEC9D7E4338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CSCE 824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D49CB94B-A3CB-6745-9010-C976A02ACE1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8ACFF9D-933C-B141-841E-54C49615880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EB4B01F0-8973-1640-AE42-3302C8CAFABF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  <p:extLst>
      <p:ext uri="{BB962C8B-B14F-4D97-AF65-F5344CB8AC3E}">
        <p14:creationId xmlns:p14="http://schemas.microsoft.com/office/powerpoint/2010/main" val="1570243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CB459910-39AE-D64C-8DE1-6038972D99B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 dirty="0" smtClean="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Security Overview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3F7DCEB1-B402-A942-BDFC-12E1F8CEB8A9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anose="020B0604020202020204" pitchFamily="34" charset="0"/>
              </a:defRPr>
            </a:lvl1pPr>
          </a:lstStyle>
          <a:p>
            <a:fld id="{0BE602E4-9AEA-4E4C-8083-F847C3D0F3A2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1028" name="Group 4">
            <a:extLst>
              <a:ext uri="{FF2B5EF4-FFF2-40B4-BE49-F238E27FC236}">
                <a16:creationId xmlns:a16="http://schemas.microsoft.com/office/drawing/2014/main" id="{E5386292-7FED-5144-8B26-51C2CAEA4925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1032" name="Rectangle 5">
              <a:extLst>
                <a:ext uri="{FF2B5EF4-FFF2-40B4-BE49-F238E27FC236}">
                  <a16:creationId xmlns:a16="http://schemas.microsoft.com/office/drawing/2014/main" id="{839B9892-0B7B-5D44-BF31-D0EA88FCCC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033" name="Rectangle 6">
              <a:extLst>
                <a:ext uri="{FF2B5EF4-FFF2-40B4-BE49-F238E27FC236}">
                  <a16:creationId xmlns:a16="http://schemas.microsoft.com/office/drawing/2014/main" id="{92E768F7-7168-BB4B-BDB3-237BEB86F0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034" name="Rectangle 7">
              <a:extLst>
                <a:ext uri="{FF2B5EF4-FFF2-40B4-BE49-F238E27FC236}">
                  <a16:creationId xmlns:a16="http://schemas.microsoft.com/office/drawing/2014/main" id="{A87C5B6E-AAC8-9742-B102-CF86ECEDA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>
                <a:solidFill>
                  <a:schemeClr val="hlink"/>
                </a:solidFill>
              </a:endParaRPr>
            </a:p>
          </p:txBody>
        </p:sp>
        <p:sp>
          <p:nvSpPr>
            <p:cNvPr id="1035" name="Rectangle 8">
              <a:extLst>
                <a:ext uri="{FF2B5EF4-FFF2-40B4-BE49-F238E27FC236}">
                  <a16:creationId xmlns:a16="http://schemas.microsoft.com/office/drawing/2014/main" id="{AC5907FE-77B6-4E46-87F0-53CB232E63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>
                <a:solidFill>
                  <a:schemeClr val="hlink"/>
                </a:solidFill>
              </a:endParaRPr>
            </a:p>
          </p:txBody>
        </p:sp>
        <p:sp>
          <p:nvSpPr>
            <p:cNvPr id="1036" name="Rectangle 9">
              <a:extLst>
                <a:ext uri="{FF2B5EF4-FFF2-40B4-BE49-F238E27FC236}">
                  <a16:creationId xmlns:a16="http://schemas.microsoft.com/office/drawing/2014/main" id="{9C954327-151B-AC45-BBED-C7BF9B32D4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>
                <a:solidFill>
                  <a:schemeClr val="accent2"/>
                </a:solidFill>
              </a:endParaRPr>
            </a:p>
          </p:txBody>
        </p:sp>
        <p:sp>
          <p:nvSpPr>
            <p:cNvPr id="1037" name="Rectangle 10">
              <a:extLst>
                <a:ext uri="{FF2B5EF4-FFF2-40B4-BE49-F238E27FC236}">
                  <a16:creationId xmlns:a16="http://schemas.microsoft.com/office/drawing/2014/main" id="{65577500-CDC1-3045-9B09-045383A76D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>
                <a:solidFill>
                  <a:schemeClr val="hlink"/>
                </a:solidFill>
              </a:endParaRPr>
            </a:p>
          </p:txBody>
        </p:sp>
        <p:sp>
          <p:nvSpPr>
            <p:cNvPr id="1038" name="Rectangle 11">
              <a:extLst>
                <a:ext uri="{FF2B5EF4-FFF2-40B4-BE49-F238E27FC236}">
                  <a16:creationId xmlns:a16="http://schemas.microsoft.com/office/drawing/2014/main" id="{2EF5D5E1-63F4-B143-8397-EE1DFAA0D1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039" name="Rectangle 12">
              <a:extLst>
                <a:ext uri="{FF2B5EF4-FFF2-40B4-BE49-F238E27FC236}">
                  <a16:creationId xmlns:a16="http://schemas.microsoft.com/office/drawing/2014/main" id="{EE022A8D-1FAE-E446-9FF1-1984E0C397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>
                <a:solidFill>
                  <a:schemeClr val="accent2"/>
                </a:solidFill>
              </a:endParaRPr>
            </a:p>
          </p:txBody>
        </p:sp>
        <p:sp>
          <p:nvSpPr>
            <p:cNvPr id="1040" name="Rectangle 13">
              <a:extLst>
                <a:ext uri="{FF2B5EF4-FFF2-40B4-BE49-F238E27FC236}">
                  <a16:creationId xmlns:a16="http://schemas.microsoft.com/office/drawing/2014/main" id="{E96EB66D-ABB0-A54F-B545-76E6F638D8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1029" name="Rectangle 14">
            <a:extLst>
              <a:ext uri="{FF2B5EF4-FFF2-40B4-BE49-F238E27FC236}">
                <a16:creationId xmlns:a16="http://schemas.microsoft.com/office/drawing/2014/main" id="{052DB434-A98A-E64E-88BA-1D06603F98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0" name="Rectangle 15">
            <a:extLst>
              <a:ext uri="{FF2B5EF4-FFF2-40B4-BE49-F238E27FC236}">
                <a16:creationId xmlns:a16="http://schemas.microsoft.com/office/drawing/2014/main" id="{00D95C0B-51AF-E64A-B2F3-B290B7C8A7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60432" name="Rectangle 16">
            <a:extLst>
              <a:ext uri="{FF2B5EF4-FFF2-40B4-BE49-F238E27FC236}">
                <a16:creationId xmlns:a16="http://schemas.microsoft.com/office/drawing/2014/main" id="{A9A2879A-05D2-F344-AEFB-9E1CED97622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Farkas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1" r:id="rId1"/>
    <p:sldLayoutId id="2147484030" r:id="rId2"/>
    <p:sldLayoutId id="2147484042" r:id="rId3"/>
    <p:sldLayoutId id="2147484043" r:id="rId4"/>
    <p:sldLayoutId id="2147484044" r:id="rId5"/>
    <p:sldLayoutId id="2147484045" r:id="rId6"/>
    <p:sldLayoutId id="2147484046" r:id="rId7"/>
    <p:sldLayoutId id="2147484047" r:id="rId8"/>
    <p:sldLayoutId id="2147484048" r:id="rId9"/>
    <p:sldLayoutId id="2147484049" r:id="rId10"/>
    <p:sldLayoutId id="2147484050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>
            <a:extLst>
              <a:ext uri="{FF2B5EF4-FFF2-40B4-BE49-F238E27FC236}">
                <a16:creationId xmlns:a16="http://schemas.microsoft.com/office/drawing/2014/main" id="{A0F6719D-1537-43CB-AAC7-2B8B808149E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133600" y="2667000"/>
            <a:ext cx="6705600" cy="3403600"/>
          </a:xfrm>
        </p:spPr>
        <p:txBody>
          <a:bodyPr/>
          <a:lstStyle/>
          <a:p>
            <a:pPr marL="609600" indent="-609600" algn="ctr">
              <a:defRPr/>
            </a:pPr>
            <a:r>
              <a:rPr lang="en-US" sz="4400" b="1" dirty="0">
                <a:solidFill>
                  <a:schemeClr val="accent3"/>
                </a:solidFill>
              </a:rPr>
              <a:t>Software Security </a:t>
            </a:r>
            <a:endParaRPr lang="en-US" dirty="0"/>
          </a:p>
          <a:p>
            <a:pPr marL="609600" indent="-609600" algn="ctr" eaLnBrk="1" hangingPunct="1">
              <a:defRPr/>
            </a:pPr>
            <a:endParaRPr lang="en-US" dirty="0"/>
          </a:p>
          <a:p>
            <a:pPr eaLnBrk="1" hangingPunct="1">
              <a:defRPr/>
            </a:pPr>
            <a:endParaRPr lang="en-US" dirty="0"/>
          </a:p>
          <a:p>
            <a:pPr marL="609600" indent="-609600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585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FF9E-EB21-5843-B248-8DB2DE30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Pillar II: Touchpoints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61933-B5AE-DB4E-943B-ED9359147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692" y="1447800"/>
            <a:ext cx="8229600" cy="3886200"/>
          </a:xfrm>
        </p:spPr>
        <p:txBody>
          <a:bodyPr/>
          <a:lstStyle/>
          <a:p>
            <a:r>
              <a:rPr lang="en-US" sz="2800" dirty="0"/>
              <a:t>Security touchpoints are set of security best practices</a:t>
            </a:r>
          </a:p>
          <a:p>
            <a:r>
              <a:rPr lang="en-US" sz="2800" dirty="0"/>
              <a:t>System-wide activity: from design to testing and feedback </a:t>
            </a:r>
          </a:p>
          <a:p>
            <a:r>
              <a:rPr lang="en-US" sz="2800" dirty="0"/>
              <a:t>Seven touchpoints (in order of effectiveness)</a:t>
            </a:r>
            <a:r>
              <a:rPr lang="en-US" sz="2400" dirty="0"/>
              <a:t> </a:t>
            </a:r>
          </a:p>
          <a:p>
            <a:pPr lvl="1"/>
            <a:r>
              <a:rPr lang="en-US" sz="2200" dirty="0"/>
              <a:t>Code review</a:t>
            </a:r>
          </a:p>
          <a:p>
            <a:pPr lvl="1"/>
            <a:r>
              <a:rPr lang="en-US" sz="2200" dirty="0"/>
              <a:t>Architectural risk analysis</a:t>
            </a:r>
          </a:p>
          <a:p>
            <a:pPr lvl="1"/>
            <a:r>
              <a:rPr lang="en-US" sz="2200" dirty="0"/>
              <a:t>Penetration testing</a:t>
            </a:r>
          </a:p>
          <a:p>
            <a:pPr lvl="1"/>
            <a:r>
              <a:rPr lang="en-US" sz="2200" dirty="0"/>
              <a:t>Risk-based security tests</a:t>
            </a:r>
          </a:p>
          <a:p>
            <a:pPr lvl="1"/>
            <a:r>
              <a:rPr lang="en-US" sz="2200" dirty="0"/>
              <a:t>Abuse cases</a:t>
            </a:r>
          </a:p>
          <a:p>
            <a:pPr lvl="1"/>
            <a:r>
              <a:rPr lang="en-US" sz="2200" dirty="0"/>
              <a:t>Security requirements</a:t>
            </a:r>
          </a:p>
          <a:p>
            <a:pPr lvl="1"/>
            <a:r>
              <a:rPr lang="en-US" sz="2200" dirty="0"/>
              <a:t>Security operations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0DB426-8C14-6443-A956-444E665E7C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194525C-1EAE-864F-AD60-33FDDCC0F78A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0122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FF9E-EB21-5843-B248-8DB2DE30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Pillar III: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61933-B5AE-DB4E-943B-ED9359147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3886200"/>
          </a:xfrm>
        </p:spPr>
        <p:txBody>
          <a:bodyPr/>
          <a:lstStyle/>
          <a:p>
            <a:r>
              <a:rPr lang="en-US" dirty="0"/>
              <a:t>Involves gathering, encapsulating, and sharing security knowledge. </a:t>
            </a:r>
          </a:p>
          <a:p>
            <a:r>
              <a:rPr lang="en-US" dirty="0"/>
              <a:t>Software Security Knowledge Catalogs: </a:t>
            </a:r>
          </a:p>
          <a:p>
            <a:pPr lvl="1"/>
            <a:r>
              <a:rPr lang="en-US" dirty="0"/>
              <a:t> </a:t>
            </a:r>
            <a:r>
              <a:rPr lang="en-US" sz="2400" dirty="0"/>
              <a:t>Principles.  </a:t>
            </a:r>
          </a:p>
          <a:p>
            <a:pPr lvl="1"/>
            <a:r>
              <a:rPr lang="en-US" sz="2400" dirty="0"/>
              <a:t> Guidelines.  </a:t>
            </a:r>
          </a:p>
          <a:p>
            <a:pPr lvl="1"/>
            <a:r>
              <a:rPr lang="en-US" sz="2400" dirty="0"/>
              <a:t> Rules.  </a:t>
            </a:r>
          </a:p>
          <a:p>
            <a:pPr lvl="1"/>
            <a:r>
              <a:rPr lang="en-US" sz="2400" dirty="0"/>
              <a:t> Vulnerabilities. </a:t>
            </a:r>
          </a:p>
          <a:p>
            <a:pPr lvl="1"/>
            <a:r>
              <a:rPr lang="en-US" sz="2400" dirty="0"/>
              <a:t> Exploits. </a:t>
            </a:r>
          </a:p>
          <a:p>
            <a:pPr lvl="1"/>
            <a:r>
              <a:rPr lang="en-US" sz="2400" dirty="0"/>
              <a:t> Attack Patterns. </a:t>
            </a:r>
          </a:p>
          <a:p>
            <a:pPr lvl="1"/>
            <a:r>
              <a:rPr lang="en-US" sz="2400" dirty="0"/>
              <a:t> Historical Risks.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0DB426-8C14-6443-A956-444E665E7C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194525C-1EAE-864F-AD60-33FDDCC0F78A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C1BCA1FD-C2F3-4642-8F16-BA858B32F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3429000"/>
            <a:ext cx="3962400" cy="2286000"/>
          </a:xfrm>
          <a:prstGeom prst="rect">
            <a:avLst/>
          </a:prstGeom>
          <a:gradFill rotWithShape="1">
            <a:gsLst>
              <a:gs pos="0">
                <a:schemeClr val="hlink"/>
              </a:gs>
              <a:gs pos="50000">
                <a:schemeClr val="bg1"/>
              </a:gs>
              <a:gs pos="100000">
                <a:schemeClr val="hlink"/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lvl="1" algn="ctr">
              <a:defRPr/>
            </a:pPr>
            <a:r>
              <a:rPr lang="en-US" dirty="0">
                <a:latin typeface="Arial" charset="0"/>
              </a:rPr>
              <a:t>Can be put into three categories</a:t>
            </a:r>
          </a:p>
          <a:p>
            <a:pPr lvl="1" algn="ctr">
              <a:defRPr/>
            </a:pPr>
            <a:endParaRPr lang="en-US" dirty="0">
              <a:latin typeface="Arial" charset="0"/>
            </a:endParaRPr>
          </a:p>
          <a:p>
            <a:pPr algn="ctr">
              <a:defRPr/>
            </a:pPr>
            <a:r>
              <a:rPr lang="en-US" dirty="0">
                <a:latin typeface="Arial" charset="0"/>
              </a:rPr>
              <a:t>Prescriptive knowledge</a:t>
            </a:r>
          </a:p>
          <a:p>
            <a:pPr algn="ctr">
              <a:defRPr/>
            </a:pPr>
            <a:r>
              <a:rPr lang="en-US" dirty="0">
                <a:latin typeface="Arial" charset="0"/>
              </a:rPr>
              <a:t>Diagnostic knowledge</a:t>
            </a:r>
          </a:p>
          <a:p>
            <a:pPr algn="ctr">
              <a:defRPr/>
            </a:pPr>
            <a:r>
              <a:rPr lang="en-US" dirty="0">
                <a:latin typeface="Arial" charset="0"/>
              </a:rPr>
              <a:t>Historical knowledge</a:t>
            </a:r>
          </a:p>
        </p:txBody>
      </p:sp>
      <p:sp>
        <p:nvSpPr>
          <p:cNvPr id="8" name="Line 6">
            <a:extLst>
              <a:ext uri="{FF2B5EF4-FFF2-40B4-BE49-F238E27FC236}">
                <a16:creationId xmlns:a16="http://schemas.microsoft.com/office/drawing/2014/main" id="{1213098C-F2F6-D64E-BA06-28EC5C7CADD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886200" y="3505200"/>
            <a:ext cx="990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77AD440E-B57D-A147-80E1-714F0564051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14800" y="4724400"/>
            <a:ext cx="76200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95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89547-2490-734F-969D-488D44AE5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581619"/>
            <a:ext cx="8229600" cy="3886200"/>
          </a:xfrm>
        </p:spPr>
        <p:txBody>
          <a:bodyPr/>
          <a:lstStyle/>
          <a:p>
            <a:pPr marL="0" indent="0" algn="ctr">
              <a:buNone/>
            </a:pPr>
            <a:r>
              <a:rPr lang="en-US" sz="9600" b="1" dirty="0">
                <a:solidFill>
                  <a:srgbClr val="002060"/>
                </a:solidFill>
              </a:rPr>
              <a:t>Questions?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F8765-80F3-AA4D-9CD8-9012FB07C1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194525C-1EAE-864F-AD60-33FDDCC0F78A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410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Slide Number Placeholder 4">
            <a:extLst>
              <a:ext uri="{FF2B5EF4-FFF2-40B4-BE49-F238E27FC236}">
                <a16:creationId xmlns:a16="http://schemas.microsoft.com/office/drawing/2014/main" id="{2843B152-51AA-C14A-86C2-305AC2C693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115C73A-3ABB-6849-A76B-B847BBF8AAC5}" type="slidenum">
              <a:rPr lang="en-US" altLang="en-US" sz="1200" smtClean="0">
                <a:latin typeface="Arial Black" panose="020B06040202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200">
              <a:latin typeface="Arial Black" panose="020B0604020202020204" pitchFamily="34" charset="0"/>
            </a:endParaRPr>
          </a:p>
        </p:txBody>
      </p:sp>
      <p:sp>
        <p:nvSpPr>
          <p:cNvPr id="39942" name="Rectangle 3">
            <a:extLst>
              <a:ext uri="{FF2B5EF4-FFF2-40B4-BE49-F238E27FC236}">
                <a16:creationId xmlns:a16="http://schemas.microsoft.com/office/drawing/2014/main" id="{7FB992B9-96D3-2E4E-9407-7F92AF5A9E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685800"/>
            <a:ext cx="8229600" cy="3886200"/>
          </a:xfrm>
        </p:spPr>
        <p:txBody>
          <a:bodyPr/>
          <a:lstStyle/>
          <a:p>
            <a:pPr algn="ctr">
              <a:buNone/>
            </a:pPr>
            <a:r>
              <a:rPr lang="en-US" sz="5400" b="1" dirty="0">
                <a:solidFill>
                  <a:srgbClr val="C00000"/>
                </a:solidFill>
              </a:rPr>
              <a:t>Why Software Security?</a:t>
            </a:r>
            <a:endParaRPr lang="en-US" altLang="en-US" sz="2400" b="1" dirty="0"/>
          </a:p>
          <a:p>
            <a:r>
              <a:rPr lang="en-US" altLang="en-US" sz="2400" b="1" dirty="0"/>
              <a:t>Software is essential in almost every aspect of our life </a:t>
            </a:r>
          </a:p>
          <a:p>
            <a:r>
              <a:rPr lang="en-US" altLang="en-US" sz="2400" b="1" dirty="0"/>
              <a:t>Most software systems today contain numerous flaws and bugs that get exploited by attackers</a:t>
            </a:r>
          </a:p>
          <a:p>
            <a:r>
              <a:rPr lang="en-US" altLang="en-US" sz="2400" b="1" dirty="0"/>
              <a:t>New threats emerge everyday </a:t>
            </a:r>
          </a:p>
          <a:p>
            <a:r>
              <a:rPr lang="en-US" altLang="en-US" sz="2400" b="1" dirty="0"/>
              <a:t> Exponential increase in vulnerabilities in software systems</a:t>
            </a:r>
          </a:p>
          <a:p>
            <a:r>
              <a:rPr lang="en-US" altLang="en-US" sz="2400" b="1" dirty="0"/>
              <a:t>Programmers have a long history of repeating the same security-related mistakes</a:t>
            </a:r>
          </a:p>
        </p:txBody>
      </p:sp>
    </p:spTree>
    <p:extLst>
      <p:ext uri="{BB962C8B-B14F-4D97-AF65-F5344CB8AC3E}">
        <p14:creationId xmlns:p14="http://schemas.microsoft.com/office/powerpoint/2010/main" val="2079480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Slide Number Placeholder 4">
            <a:extLst>
              <a:ext uri="{FF2B5EF4-FFF2-40B4-BE49-F238E27FC236}">
                <a16:creationId xmlns:a16="http://schemas.microsoft.com/office/drawing/2014/main" id="{2843B152-51AA-C14A-86C2-305AC2C693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115C73A-3ABB-6849-A76B-B847BBF8AAC5}" type="slidenum">
              <a:rPr lang="en-US" altLang="en-US" sz="1200" smtClean="0">
                <a:latin typeface="Arial Black" panose="020B06040202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200">
              <a:latin typeface="Arial Black" panose="020B0604020202020204" pitchFamily="34" charset="0"/>
            </a:endParaRPr>
          </a:p>
        </p:txBody>
      </p:sp>
      <p:sp>
        <p:nvSpPr>
          <p:cNvPr id="39941" name="Rectangle 2">
            <a:extLst>
              <a:ext uri="{FF2B5EF4-FFF2-40B4-BE49-F238E27FC236}">
                <a16:creationId xmlns:a16="http://schemas.microsoft.com/office/drawing/2014/main" id="{9E58D253-CD59-9542-8AF1-25FB52000C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/>
              <a:t>Software Security</a:t>
            </a:r>
          </a:p>
        </p:txBody>
      </p:sp>
      <p:sp>
        <p:nvSpPr>
          <p:cNvPr id="39942" name="Rectangle 3">
            <a:extLst>
              <a:ext uri="{FF2B5EF4-FFF2-40B4-BE49-F238E27FC236}">
                <a16:creationId xmlns:a16="http://schemas.microsoft.com/office/drawing/2014/main" id="{7FB992B9-96D3-2E4E-9407-7F92AF5A9E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“Idea of engineering software so that it continues to </a:t>
            </a:r>
            <a:r>
              <a:rPr lang="en-US" altLang="en-US" b="1" dirty="0"/>
              <a:t>function</a:t>
            </a:r>
            <a:r>
              <a:rPr lang="en-US" altLang="en-US" dirty="0"/>
              <a:t> correctly under malicious attack”</a:t>
            </a:r>
          </a:p>
          <a:p>
            <a:pPr lvl="1"/>
            <a:r>
              <a:rPr lang="en-US" altLang="en-US" dirty="0"/>
              <a:t> Functional requirements </a:t>
            </a:r>
          </a:p>
          <a:p>
            <a:pPr lvl="1"/>
            <a:r>
              <a:rPr lang="en-US" altLang="en-US" dirty="0"/>
              <a:t> Non-functional requirements</a:t>
            </a:r>
          </a:p>
          <a:p>
            <a:r>
              <a:rPr lang="en-US" altLang="en-US" dirty="0">
                <a:solidFill>
                  <a:srgbClr val="C00000"/>
                </a:solidFill>
              </a:rPr>
              <a:t>Software security </a:t>
            </a:r>
            <a:r>
              <a:rPr lang="en-US" altLang="en-US" dirty="0"/>
              <a:t>is NOT </a:t>
            </a:r>
            <a:r>
              <a:rPr lang="en-US" altLang="en-US" dirty="0">
                <a:solidFill>
                  <a:srgbClr val="C00000"/>
                </a:solidFill>
              </a:rPr>
              <a:t>security software  </a:t>
            </a:r>
          </a:p>
        </p:txBody>
      </p:sp>
    </p:spTree>
    <p:extLst>
      <p:ext uri="{BB962C8B-B14F-4D97-AF65-F5344CB8AC3E}">
        <p14:creationId xmlns:p14="http://schemas.microsoft.com/office/powerpoint/2010/main" val="1136170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4933D-2CD7-8A49-A3C9-EF868F233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Software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B3F93-642D-E642-8557-ED84365EE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38862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More than half of the vulnerabilities are due to buffer overruns</a:t>
            </a:r>
          </a:p>
          <a:p>
            <a:r>
              <a:rPr lang="en-US" sz="2200" dirty="0"/>
              <a:t>Others such as race conditions, design flaws are equally prevalent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A23C3E-4248-A24F-9939-CE28D0FC5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194525C-1EAE-864F-AD60-33FDDCC0F78A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8AFDC1-190E-184E-806A-81707E90F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676399"/>
            <a:ext cx="5791200" cy="35814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60C6C2-46D3-C844-B63E-3CC0148B2955}"/>
              </a:ext>
            </a:extLst>
          </p:cNvPr>
          <p:cNvSpPr txBox="1"/>
          <p:nvPr/>
        </p:nvSpPr>
        <p:spPr>
          <a:xfrm>
            <a:off x="6781800" y="2505670"/>
            <a:ext cx="236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# of vulnerabilities reported by CERT/CC</a:t>
            </a:r>
          </a:p>
        </p:txBody>
      </p:sp>
    </p:spTree>
    <p:extLst>
      <p:ext uri="{BB962C8B-B14F-4D97-AF65-F5344CB8AC3E}">
        <p14:creationId xmlns:p14="http://schemas.microsoft.com/office/powerpoint/2010/main" val="1046024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Slide Number Placeholder 4">
            <a:extLst>
              <a:ext uri="{FF2B5EF4-FFF2-40B4-BE49-F238E27FC236}">
                <a16:creationId xmlns:a16="http://schemas.microsoft.com/office/drawing/2014/main" id="{2843B152-51AA-C14A-86C2-305AC2C693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115C73A-3ABB-6849-A76B-B847BBF8AAC5}" type="slidenum">
              <a:rPr lang="en-US" altLang="en-US" sz="1200" smtClean="0">
                <a:latin typeface="Arial Black" panose="020B06040202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200">
              <a:latin typeface="Arial Black" panose="020B0604020202020204" pitchFamily="34" charset="0"/>
            </a:endParaRPr>
          </a:p>
        </p:txBody>
      </p:sp>
      <p:sp>
        <p:nvSpPr>
          <p:cNvPr id="39941" name="Rectangle 2">
            <a:extLst>
              <a:ext uri="{FF2B5EF4-FFF2-40B4-BE49-F238E27FC236}">
                <a16:creationId xmlns:a16="http://schemas.microsoft.com/office/drawing/2014/main" id="{9E58D253-CD59-9542-8AF1-25FB52000C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/>
              <a:t>Software Security</a:t>
            </a:r>
          </a:p>
        </p:txBody>
      </p:sp>
      <p:sp>
        <p:nvSpPr>
          <p:cNvPr id="39942" name="Rectangle 3">
            <a:extLst>
              <a:ext uri="{FF2B5EF4-FFF2-40B4-BE49-F238E27FC236}">
                <a16:creationId xmlns:a16="http://schemas.microsoft.com/office/drawing/2014/main" id="{7FB992B9-96D3-2E4E-9407-7F92AF5A9E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5364" y="1485900"/>
            <a:ext cx="8229600" cy="3886200"/>
          </a:xfrm>
        </p:spPr>
        <p:txBody>
          <a:bodyPr/>
          <a:lstStyle/>
          <a:p>
            <a:r>
              <a:rPr lang="en-US" altLang="en-US" dirty="0"/>
              <a:t>It is about</a:t>
            </a:r>
          </a:p>
          <a:p>
            <a:pPr lvl="1"/>
            <a:r>
              <a:rPr lang="en-US" sz="2400" dirty="0">
                <a:solidFill>
                  <a:srgbClr val="0070C0"/>
                </a:solidFill>
              </a:rPr>
              <a:t>Understanding</a:t>
            </a:r>
            <a:r>
              <a:rPr lang="en-US" sz="2400" dirty="0"/>
              <a:t> software-induced security risks and </a:t>
            </a:r>
            <a:r>
              <a:rPr lang="en-US" sz="2400" dirty="0">
                <a:solidFill>
                  <a:srgbClr val="0070C0"/>
                </a:solidFill>
              </a:rPr>
              <a:t>how to manage </a:t>
            </a:r>
            <a:r>
              <a:rPr lang="en-US" sz="2400" dirty="0"/>
              <a:t>them </a:t>
            </a:r>
          </a:p>
          <a:p>
            <a:pPr lvl="1"/>
            <a:r>
              <a:rPr lang="en-US" sz="2400" dirty="0"/>
              <a:t> Leveraging </a:t>
            </a:r>
            <a:r>
              <a:rPr lang="en-US" sz="2400" dirty="0">
                <a:solidFill>
                  <a:srgbClr val="0070C0"/>
                </a:solidFill>
              </a:rPr>
              <a:t>software engineering </a:t>
            </a:r>
            <a:r>
              <a:rPr lang="en-US" sz="2400" dirty="0"/>
              <a:t>practice, </a:t>
            </a:r>
          </a:p>
          <a:p>
            <a:pPr lvl="1"/>
            <a:r>
              <a:rPr lang="en-US" sz="2400" dirty="0"/>
              <a:t>Thinking security early in the </a:t>
            </a:r>
            <a:r>
              <a:rPr lang="en-US" sz="2400" dirty="0">
                <a:solidFill>
                  <a:srgbClr val="0070C0"/>
                </a:solidFill>
              </a:rPr>
              <a:t>software </a:t>
            </a:r>
            <a:r>
              <a:rPr lang="en-US" sz="2400" dirty="0" err="1">
                <a:solidFill>
                  <a:srgbClr val="0070C0"/>
                </a:solidFill>
              </a:rPr>
              <a:t>lifecyle</a:t>
            </a:r>
            <a:endParaRPr lang="en-US" sz="2400" dirty="0">
              <a:solidFill>
                <a:srgbClr val="0070C0"/>
              </a:solidFill>
            </a:endParaRPr>
          </a:p>
          <a:p>
            <a:pPr lvl="1"/>
            <a:r>
              <a:rPr lang="en-US" sz="2400" dirty="0"/>
              <a:t>Knowing and understanding common problems </a:t>
            </a:r>
          </a:p>
          <a:p>
            <a:pPr lvl="1"/>
            <a:r>
              <a:rPr lang="en-US" sz="2400" dirty="0">
                <a:solidFill>
                  <a:srgbClr val="0070C0"/>
                </a:solidFill>
              </a:rPr>
              <a:t>Designing</a:t>
            </a:r>
            <a:r>
              <a:rPr lang="en-US" sz="2400" dirty="0"/>
              <a:t> for security </a:t>
            </a:r>
          </a:p>
          <a:p>
            <a:pPr lvl="1"/>
            <a:r>
              <a:rPr lang="en-US" sz="2400" dirty="0"/>
              <a:t>Subjecting all software artifacts to thorough objective </a:t>
            </a:r>
            <a:r>
              <a:rPr lang="en-US" sz="2400" dirty="0">
                <a:solidFill>
                  <a:srgbClr val="0070C0"/>
                </a:solidFill>
              </a:rPr>
              <a:t>risk</a:t>
            </a:r>
            <a:r>
              <a:rPr lang="en-US" sz="2400" dirty="0"/>
              <a:t> analyses and testing</a:t>
            </a:r>
          </a:p>
          <a:p>
            <a:r>
              <a:rPr lang="en-US" altLang="en-US" dirty="0"/>
              <a:t>It is a </a:t>
            </a:r>
            <a:r>
              <a:rPr lang="en-US" altLang="en-US" dirty="0">
                <a:solidFill>
                  <a:srgbClr val="00B050"/>
                </a:solidFill>
              </a:rPr>
              <a:t>knowledge intensive </a:t>
            </a:r>
            <a:r>
              <a:rPr lang="en-US" altLang="en-US" dirty="0"/>
              <a:t>field</a:t>
            </a:r>
            <a:r>
              <a:rPr lang="en-US" altLang="en-US" dirty="0">
                <a:solidFill>
                  <a:srgbClr val="C00000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532751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Slide Number Placeholder 4">
            <a:extLst>
              <a:ext uri="{FF2B5EF4-FFF2-40B4-BE49-F238E27FC236}">
                <a16:creationId xmlns:a16="http://schemas.microsoft.com/office/drawing/2014/main" id="{2843B152-51AA-C14A-86C2-305AC2C693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115C73A-3ABB-6849-A76B-B847BBF8AAC5}" type="slidenum">
              <a:rPr lang="en-US" altLang="en-US" sz="1200" smtClean="0">
                <a:latin typeface="Arial Black" panose="020B06040202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200">
              <a:latin typeface="Arial Black" panose="020B0604020202020204" pitchFamily="34" charset="0"/>
            </a:endParaRPr>
          </a:p>
        </p:txBody>
      </p:sp>
      <p:sp>
        <p:nvSpPr>
          <p:cNvPr id="39941" name="Rectangle 2">
            <a:extLst>
              <a:ext uri="{FF2B5EF4-FFF2-40B4-BE49-F238E27FC236}">
                <a16:creationId xmlns:a16="http://schemas.microsoft.com/office/drawing/2014/main" id="{9E58D253-CD59-9542-8AF1-25FB52000C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/>
              <a:t>Security problems in software</a:t>
            </a:r>
          </a:p>
        </p:txBody>
      </p:sp>
      <p:sp>
        <p:nvSpPr>
          <p:cNvPr id="39942" name="Rectangle 3">
            <a:extLst>
              <a:ext uri="{FF2B5EF4-FFF2-40B4-BE49-F238E27FC236}">
                <a16:creationId xmlns:a16="http://schemas.microsoft.com/office/drawing/2014/main" id="{7FB992B9-96D3-2E4E-9407-7F92AF5A9E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5364" y="1524000"/>
            <a:ext cx="8229600" cy="3886200"/>
          </a:xfrm>
        </p:spPr>
        <p:txBody>
          <a:bodyPr/>
          <a:lstStyle/>
          <a:p>
            <a:r>
              <a:rPr lang="en-US" sz="2800" b="1" dirty="0"/>
              <a:t>Defects</a:t>
            </a:r>
            <a:r>
              <a:rPr lang="en-US" sz="2800" dirty="0"/>
              <a:t> are implementation vulnerabilities and design vulnerabilities. </a:t>
            </a:r>
          </a:p>
          <a:p>
            <a:r>
              <a:rPr lang="en-US" sz="2800" b="1" dirty="0"/>
              <a:t>Bugs</a:t>
            </a:r>
            <a:r>
              <a:rPr lang="en-US" sz="2800" dirty="0"/>
              <a:t> are implementation-level errors that can be detected and removed. </a:t>
            </a:r>
          </a:p>
          <a:p>
            <a:pPr lvl="1"/>
            <a:r>
              <a:rPr lang="en-US" sz="2400" dirty="0"/>
              <a:t>Example: Buffer overflow. </a:t>
            </a:r>
          </a:p>
          <a:p>
            <a:r>
              <a:rPr lang="en-US" sz="2800" b="1" dirty="0"/>
              <a:t>Flaws</a:t>
            </a:r>
            <a:r>
              <a:rPr lang="en-US" sz="2800" dirty="0"/>
              <a:t> are problems at a deeper level. They are instantiated in the code and present or absent at design-level. </a:t>
            </a:r>
          </a:p>
          <a:p>
            <a:pPr lvl="1"/>
            <a:r>
              <a:rPr lang="en-US" sz="2400" dirty="0"/>
              <a:t>Example: Error-handling problems.</a:t>
            </a:r>
          </a:p>
          <a:p>
            <a:r>
              <a:rPr lang="en-US" sz="2800" b="1" dirty="0"/>
              <a:t>Failures</a:t>
            </a:r>
            <a:r>
              <a:rPr lang="en-US" sz="2800" dirty="0"/>
              <a:t> are the inability of the software to perform its required function.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29463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Slide Number Placeholder 4">
            <a:extLst>
              <a:ext uri="{FF2B5EF4-FFF2-40B4-BE49-F238E27FC236}">
                <a16:creationId xmlns:a16="http://schemas.microsoft.com/office/drawing/2014/main" id="{2843B152-51AA-C14A-86C2-305AC2C693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115C73A-3ABB-6849-A76B-B847BBF8AAC5}" type="slidenum">
              <a:rPr lang="en-US" altLang="en-US" sz="1200" smtClean="0">
                <a:latin typeface="Arial Black" panose="020B06040202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200">
              <a:latin typeface="Arial Black" panose="020B0604020202020204" pitchFamily="34" charset="0"/>
            </a:endParaRPr>
          </a:p>
        </p:txBody>
      </p:sp>
      <p:sp>
        <p:nvSpPr>
          <p:cNvPr id="39941" name="Rectangle 2">
            <a:extLst>
              <a:ext uri="{FF2B5EF4-FFF2-40B4-BE49-F238E27FC236}">
                <a16:creationId xmlns:a16="http://schemas.microsoft.com/office/drawing/2014/main" id="{9E58D253-CD59-9542-8AF1-25FB52000C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/>
              <a:t>Security problems in software</a:t>
            </a:r>
          </a:p>
        </p:txBody>
      </p:sp>
      <p:sp>
        <p:nvSpPr>
          <p:cNvPr id="39942" name="Rectangle 3">
            <a:extLst>
              <a:ext uri="{FF2B5EF4-FFF2-40B4-BE49-F238E27FC236}">
                <a16:creationId xmlns:a16="http://schemas.microsoft.com/office/drawing/2014/main" id="{7FB992B9-96D3-2E4E-9407-7F92AF5A9E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5364" y="1752600"/>
            <a:ext cx="8229600" cy="3886200"/>
          </a:xfrm>
        </p:spPr>
        <p:txBody>
          <a:bodyPr/>
          <a:lstStyle/>
          <a:p>
            <a:r>
              <a:rPr lang="en-US" sz="2800" b="1" dirty="0"/>
              <a:t>Risks</a:t>
            </a:r>
            <a:r>
              <a:rPr lang="en-US" sz="2800" dirty="0"/>
              <a:t> capture the probability that a flaw or a bug will impact the purpose of the software.</a:t>
            </a:r>
          </a:p>
          <a:p>
            <a:r>
              <a:rPr lang="en-US" sz="2800" b="1" dirty="0"/>
              <a:t>Vulnerabilities</a:t>
            </a:r>
            <a:r>
              <a:rPr lang="en-US" sz="2800" dirty="0"/>
              <a:t> are errors that an attacker can exploit. </a:t>
            </a:r>
          </a:p>
          <a:p>
            <a:pPr lvl="1"/>
            <a:r>
              <a:rPr lang="en-US" sz="2400" dirty="0"/>
              <a:t>Either flaws in the design or flaws in the implementation. </a:t>
            </a:r>
          </a:p>
          <a:p>
            <a:pPr lvl="1"/>
            <a:r>
              <a:rPr lang="en-US" sz="2400" dirty="0"/>
              <a:t>Design-level vulnerabilities are the hardest defects to handle.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75421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FF9E-EB21-5843-B248-8DB2DE30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Pillars of Software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61933-B5AE-DB4E-943B-ED9359147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three pillars of software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0DB426-8C14-6443-A956-444E665E7C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194525C-1EAE-864F-AD60-33FDDCC0F78A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B39DD0-4360-204F-BD00-3510F128F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587128"/>
            <a:ext cx="7467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667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FF9E-EB21-5843-B248-8DB2DE30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Pillar I: Risk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61933-B5AE-DB4E-943B-ED9359147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85900"/>
            <a:ext cx="8382000" cy="3886200"/>
          </a:xfrm>
        </p:spPr>
        <p:txBody>
          <a:bodyPr/>
          <a:lstStyle/>
          <a:p>
            <a:r>
              <a:rPr lang="en-US" sz="2800" dirty="0"/>
              <a:t>A continuous risk management process is an essential part to software security</a:t>
            </a:r>
          </a:p>
          <a:p>
            <a:r>
              <a:rPr lang="en-US" sz="2800" dirty="0"/>
              <a:t>It identifies, ranks, tracks, and understands software security risks</a:t>
            </a:r>
          </a:p>
          <a:p>
            <a:r>
              <a:rPr lang="en-US" sz="2800" b="1" dirty="0"/>
              <a:t>Risk Management Framework (RMF)</a:t>
            </a:r>
            <a:r>
              <a:rPr lang="en-US" sz="2800" dirty="0"/>
              <a:t> </a:t>
            </a:r>
          </a:p>
          <a:p>
            <a:pPr lvl="1"/>
            <a:r>
              <a:rPr lang="en-US" dirty="0"/>
              <a:t> </a:t>
            </a:r>
            <a:r>
              <a:rPr lang="en-US" sz="2400" dirty="0"/>
              <a:t>An overall approach to risk management.  </a:t>
            </a:r>
          </a:p>
          <a:p>
            <a:pPr lvl="1"/>
            <a:r>
              <a:rPr lang="en-US" sz="2400" dirty="0"/>
              <a:t> Allows a consistent and continuous expertise-driven approach to risk management. </a:t>
            </a:r>
          </a:p>
          <a:p>
            <a:pPr lvl="1"/>
            <a:r>
              <a:rPr lang="en-US" sz="2400" dirty="0"/>
              <a:t>The goal is to consistently track and handle risks</a:t>
            </a:r>
          </a:p>
          <a:p>
            <a:r>
              <a:rPr lang="en-US" sz="2800" dirty="0"/>
              <a:t>Tracking and mitigating risks throughout the full SDLC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0DB426-8C14-6443-A956-444E665E7C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194525C-1EAE-864F-AD60-33FDDCC0F78A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391064"/>
      </p:ext>
    </p:extLst>
  </p:cSld>
  <p:clrMapOvr>
    <a:masterClrMapping/>
  </p:clrMapOvr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sce824-lecture3 (1)" id="{AF9327B6-CF3E-6F4C-A2B0-7FEF8BD0A690}" vid="{644D94DE-3798-774F-A090-5AD2B12CE15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1594</TotalTime>
  <Words>521</Words>
  <Application>Microsoft Macintosh PowerPoint</Application>
  <PresentationFormat>On-screen Show (4:3)</PresentationFormat>
  <Paragraphs>94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Black</vt:lpstr>
      <vt:lpstr>Times New Roman</vt:lpstr>
      <vt:lpstr>Wingdings</vt:lpstr>
      <vt:lpstr>Pixel</vt:lpstr>
      <vt:lpstr>PowerPoint Presentation</vt:lpstr>
      <vt:lpstr>PowerPoint Presentation</vt:lpstr>
      <vt:lpstr>Software Security</vt:lpstr>
      <vt:lpstr>Software Problem</vt:lpstr>
      <vt:lpstr>Software Security</vt:lpstr>
      <vt:lpstr>Security problems in software</vt:lpstr>
      <vt:lpstr>Security problems in software</vt:lpstr>
      <vt:lpstr>Pillars of Software Security</vt:lpstr>
      <vt:lpstr>Pillar I: Risk Management</vt:lpstr>
      <vt:lpstr>Pillar II: Touchpoints</vt:lpstr>
      <vt:lpstr>Pillar III: Knowledge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ALSUWAT, EMAD</dc:creator>
  <cp:lastModifiedBy>ALSUWAT, EMAD</cp:lastModifiedBy>
  <cp:revision>39</cp:revision>
  <dcterms:created xsi:type="dcterms:W3CDTF">2020-02-13T19:25:53Z</dcterms:created>
  <dcterms:modified xsi:type="dcterms:W3CDTF">2022-02-20T10:44:29Z</dcterms:modified>
</cp:coreProperties>
</file>

<file path=docProps/thumbnail.jpeg>
</file>